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0"/>
  </p:notesMasterIdLst>
  <p:sldIdLst>
    <p:sldId id="256" r:id="rId2"/>
    <p:sldId id="269" r:id="rId3"/>
    <p:sldId id="257" r:id="rId4"/>
    <p:sldId id="266" r:id="rId5"/>
    <p:sldId id="261" r:id="rId6"/>
    <p:sldId id="262" r:id="rId7"/>
    <p:sldId id="272" r:id="rId8"/>
    <p:sldId id="259" r:id="rId9"/>
    <p:sldId id="268" r:id="rId10"/>
    <p:sldId id="296" r:id="rId11"/>
    <p:sldId id="265" r:id="rId12"/>
    <p:sldId id="297" r:id="rId13"/>
    <p:sldId id="260" r:id="rId14"/>
    <p:sldId id="277" r:id="rId15"/>
    <p:sldId id="298" r:id="rId16"/>
    <p:sldId id="264" r:id="rId17"/>
    <p:sldId id="258" r:id="rId18"/>
    <p:sldId id="278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exend Deca" pitchFamily="2" charset="77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Light" panose="020F0302020204030204" pitchFamily="34" charset="0"/>
      <p:regular r:id="rId30"/>
      <p:bold r:id="rId31"/>
      <p:italic r:id="rId32"/>
      <p:boldItalic r:id="rId33"/>
    </p:embeddedFont>
    <p:embeddedFont>
      <p:font typeface="Open Sans SemiBold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1D884B-2D1E-42E3-8A03-44CABA4551BE}">
  <a:tblStyle styleId="{AA1D884B-2D1E-42E3-8A03-44CABA4551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979F90C-1E6F-406C-B66A-A0C5474331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4"/>
  </p:normalViewPr>
  <p:slideViewPr>
    <p:cSldViewPr snapToGrid="0" snapToObjects="1">
      <p:cViewPr varScale="1">
        <p:scale>
          <a:sx n="120" d="100"/>
          <a:sy n="120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012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95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198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f133409de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f133409de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  <a:effectLst>
            <a:outerShdw blurRad="85725" dist="2857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clouds">
  <p:cSld name="BLANK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ansparent city">
  <p:cSld name="BLANK_1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547887"/>
            <a:ext cx="7772400" cy="10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2671914"/>
            <a:ext cx="7772400" cy="3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3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91100" y="0"/>
            <a:ext cx="6561900" cy="41139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⬩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◇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●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○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 SemiBold"/>
              <a:buChar char="■"/>
              <a:defRPr sz="30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49425" y="444800"/>
            <a:ext cx="8245200" cy="42492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90700" y="888100"/>
            <a:ext cx="36771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890700" y="1581150"/>
            <a:ext cx="3677100" cy="265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◇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3502200" cy="27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4751000" y="1200150"/>
            <a:ext cx="3502200" cy="27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2299500" cy="27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3390025" y="1200150"/>
            <a:ext cx="2299500" cy="27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5889349" y="1200150"/>
            <a:ext cx="2299500" cy="27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-8175" y="-8175"/>
            <a:ext cx="9144000" cy="1208400"/>
          </a:xfrm>
          <a:prstGeom prst="rect">
            <a:avLst/>
          </a:prstGeom>
          <a:gradFill>
            <a:gsLst>
              <a:gs pos="0">
                <a:srgbClr val="1A80F9">
                  <a:alpha val="49411"/>
                </a:srgbClr>
              </a:gs>
              <a:gs pos="100000">
                <a:srgbClr val="1A80F9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449425" y="915700"/>
            <a:ext cx="8245200" cy="3312000"/>
          </a:xfrm>
          <a:prstGeom prst="roundRect">
            <a:avLst>
              <a:gd name="adj" fmla="val 1132"/>
            </a:avLst>
          </a:prstGeom>
          <a:solidFill>
            <a:srgbClr val="FFFFFF"/>
          </a:solidFill>
          <a:ln>
            <a:noFill/>
          </a:ln>
          <a:effectLst>
            <a:outerShdw blurRad="214313" dist="7620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 t="19054"/>
          <a:stretch/>
        </p:blipFill>
        <p:spPr>
          <a:xfrm>
            <a:off x="0" y="3701723"/>
            <a:ext cx="9144000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Only cloud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  <a:noFill/>
          <a:ln>
            <a:noFill/>
          </a:ln>
          <a:effectLst>
            <a:outerShdw blurRad="28575" dist="19050" dir="5400000" algn="bl" rotWithShape="0">
              <a:schemeClr val="dk1">
                <a:alpha val="1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Deca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7362600" cy="2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9" r:id="rId9"/>
    <p:sldLayoutId id="2147483660" r:id="rId10"/>
    <p:sldLayoutId id="214748366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player.vimeo.com/video/563263677?app_id=122963" TargetMode="Externa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player.vimeo.com/video/563263632?app_id=122963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964250" y="351375"/>
            <a:ext cx="7215600" cy="246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São Paulo City | Average Rental Prices &amp; Venues Analysis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Foursquare Venues</a:t>
            </a:r>
            <a:endParaRPr dirty="0"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890700" y="1008764"/>
            <a:ext cx="7827998" cy="26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Foursquare API explored the boroughs and segment them according to its venues. </a:t>
            </a:r>
          </a:p>
          <a:p>
            <a:pPr lvl="0"/>
            <a:r>
              <a:rPr lang="en-US" dirty="0"/>
              <a:t>The limit was 100 venues and the radius 750 meters for each Borough, following their geometric coordinates information. </a:t>
            </a:r>
            <a:endParaRPr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3042672F-83DA-E845-B09B-211A2F2C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912730"/>
            <a:ext cx="681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5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890700" y="888100"/>
            <a:ext cx="36771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 err="1"/>
              <a:t>Itaim</a:t>
            </a:r>
            <a:r>
              <a:rPr lang="en-US" dirty="0"/>
              <a:t> and </a:t>
            </a:r>
            <a:r>
              <a:rPr lang="en-US" dirty="0" err="1"/>
              <a:t>Higienópolis</a:t>
            </a:r>
            <a:r>
              <a:rPr lang="en-US" dirty="0"/>
              <a:t> boroughs reached the 100 limit of venues!</a:t>
            </a:r>
            <a:endParaRPr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890700" y="1581150"/>
            <a:ext cx="3677100" cy="265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We can observe that </a:t>
            </a:r>
            <a:r>
              <a:rPr lang="en-US" b="1" dirty="0"/>
              <a:t>263 venues categories</a:t>
            </a:r>
            <a:r>
              <a:rPr lang="en-US" dirty="0"/>
              <a:t> were returned by Foursquare. This merged table below show us boroughs and venues together: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B754652-8981-5E42-9C1B-7D870C8A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01" y="621267"/>
            <a:ext cx="4089333" cy="40594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890700" y="416250"/>
            <a:ext cx="36771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K-means algorithm</a:t>
            </a:r>
            <a:endParaRPr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620550" y="1133500"/>
            <a:ext cx="4302324" cy="33640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b="1" dirty="0"/>
              <a:t>Unsupervised</a:t>
            </a:r>
            <a:r>
              <a:rPr lang="en-US" dirty="0"/>
              <a:t> learning method</a:t>
            </a:r>
          </a:p>
          <a:p>
            <a:pPr marL="342900" indent="-342900"/>
            <a:r>
              <a:rPr lang="en-US" b="1" dirty="0"/>
              <a:t>Common</a:t>
            </a:r>
            <a:r>
              <a:rPr lang="en-US" dirty="0"/>
              <a:t> venue categories in boroughs. </a:t>
            </a:r>
          </a:p>
          <a:p>
            <a:pPr marL="342900" indent="-342900"/>
            <a:r>
              <a:rPr lang="en-US" dirty="0"/>
              <a:t>But, how can I </a:t>
            </a:r>
            <a:r>
              <a:rPr lang="en-US" b="1" dirty="0"/>
              <a:t>discover cluster quantity</a:t>
            </a:r>
            <a:r>
              <a:rPr lang="en-US" dirty="0"/>
              <a:t>? </a:t>
            </a:r>
          </a:p>
          <a:p>
            <a:pPr marL="342900" indent="-342900"/>
            <a:r>
              <a:rPr lang="en-US" dirty="0"/>
              <a:t>Elbow method: when the f</a:t>
            </a:r>
            <a:r>
              <a:rPr lang="en-US" b="1" dirty="0"/>
              <a:t>unction gets flat</a:t>
            </a:r>
            <a:r>
              <a:rPr lang="en-US" dirty="0"/>
              <a:t>, it's when my K number is optimum</a:t>
            </a:r>
            <a:endParaRPr dirty="0"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96ADF84-3B10-B246-95A2-0B17618FA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672" y="1133500"/>
            <a:ext cx="3479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1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51815095-D78B-8E4A-A202-70E42A9532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"/>
            <a:ext cx="9144000" cy="5095875"/>
          </a:xfrm>
          <a:prstGeom prst="rect">
            <a:avLst/>
          </a:prstGeom>
        </p:spPr>
      </p:pic>
      <p:sp>
        <p:nvSpPr>
          <p:cNvPr id="13" name="Google Shape;518;p47">
            <a:extLst>
              <a:ext uri="{FF2B5EF4-FFF2-40B4-BE49-F238E27FC236}">
                <a16:creationId xmlns:a16="http://schemas.microsoft.com/office/drawing/2014/main" id="{4E63ECFC-7046-7F4D-BABF-6F15569DE6E1}"/>
              </a:ext>
            </a:extLst>
          </p:cNvPr>
          <p:cNvSpPr txBox="1">
            <a:spLocks/>
          </p:cNvSpPr>
          <p:nvPr/>
        </p:nvSpPr>
        <p:spPr>
          <a:xfrm>
            <a:off x="2607109" y="278341"/>
            <a:ext cx="3929780" cy="51036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spcBef>
                <a:spcPts val="600"/>
              </a:spcBef>
              <a:buClr>
                <a:schemeClr val="accent2"/>
              </a:buClr>
              <a:buSzPts val="2000"/>
            </a:pPr>
            <a:r>
              <a:rPr lang="en-US" sz="2400" b="1" dirty="0">
                <a:solidFill>
                  <a:schemeClr val="bg1"/>
                </a:solidFill>
                <a:latin typeface="Open Sans Light"/>
                <a:cs typeface="Open Sans Light"/>
                <a:sym typeface="Open Sans Light"/>
              </a:rPr>
              <a:t>1st Most Common Venues 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C21B115-A2ED-CA40-9197-51000923E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67045"/>
            <a:ext cx="9144000" cy="4031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DAEB97-6407-6942-8996-A6B942C26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489" y="1357275"/>
            <a:ext cx="284480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37" name="Google Shape;337;p37"/>
          <p:cNvGrpSpPr/>
          <p:nvPr/>
        </p:nvGrpSpPr>
        <p:grpSpPr>
          <a:xfrm>
            <a:off x="1563023" y="241668"/>
            <a:ext cx="7493602" cy="4415391"/>
            <a:chOff x="1177450" y="241631"/>
            <a:chExt cx="6173152" cy="3616776"/>
          </a:xfrm>
        </p:grpSpPr>
        <p:sp>
          <p:nvSpPr>
            <p:cNvPr id="338" name="Google Shape;338;p3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dist="47625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153D">
                <a:alpha val="111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37"/>
          <p:cNvSpPr txBox="1">
            <a:spLocks noGrp="1"/>
          </p:cNvSpPr>
          <p:nvPr>
            <p:ph type="body" idx="4294967295"/>
          </p:nvPr>
        </p:nvSpPr>
        <p:spPr>
          <a:xfrm>
            <a:off x="-245455" y="0"/>
            <a:ext cx="2318803" cy="3678865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>
              <a:buNone/>
            </a:pPr>
            <a:r>
              <a:rPr lang="en-US" sz="24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About the Classification of Local Businesses (Venues)</a:t>
            </a:r>
            <a:endParaRPr sz="1800" b="1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" name="Online Media 3" descr="cluster.mp4">
            <a:hlinkClick r:id="" action="ppaction://media"/>
            <a:extLst>
              <a:ext uri="{FF2B5EF4-FFF2-40B4-BE49-F238E27FC236}">
                <a16:creationId xmlns:a16="http://schemas.microsoft.com/office/drawing/2014/main" id="{93624426-C0F6-2E4F-84E9-1BE15BF1A5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09161" y="486441"/>
            <a:ext cx="5841704" cy="3702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37" name="Google Shape;337;p37"/>
          <p:cNvGrpSpPr/>
          <p:nvPr/>
        </p:nvGrpSpPr>
        <p:grpSpPr>
          <a:xfrm>
            <a:off x="1563023" y="241668"/>
            <a:ext cx="7493602" cy="4415391"/>
            <a:chOff x="1177450" y="241631"/>
            <a:chExt cx="6173152" cy="3616776"/>
          </a:xfrm>
        </p:grpSpPr>
        <p:sp>
          <p:nvSpPr>
            <p:cNvPr id="338" name="Google Shape;338;p3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dist="47625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153D">
                <a:alpha val="111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37"/>
          <p:cNvSpPr txBox="1">
            <a:spLocks noGrp="1"/>
          </p:cNvSpPr>
          <p:nvPr>
            <p:ph type="body" idx="4294967295"/>
          </p:nvPr>
        </p:nvSpPr>
        <p:spPr>
          <a:xfrm>
            <a:off x="-245455" y="0"/>
            <a:ext cx="2318803" cy="3678865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>
              <a:buNone/>
            </a:pPr>
            <a:r>
              <a:rPr lang="en-US" sz="2400" b="1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About Rental Values and Regions</a:t>
            </a:r>
            <a:endParaRPr sz="1800" b="1" dirty="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2" name="Online Media 1" descr="price.mp4">
            <a:hlinkClick r:id="" action="ppaction://media"/>
            <a:extLst>
              <a:ext uri="{FF2B5EF4-FFF2-40B4-BE49-F238E27FC236}">
                <a16:creationId xmlns:a16="http://schemas.microsoft.com/office/drawing/2014/main" id="{999542DC-A37C-FC41-91BF-4EB816BBCC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98528" y="486441"/>
            <a:ext cx="5831072" cy="37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5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890700" y="1200150"/>
            <a:ext cx="7704600" cy="32867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 err="1"/>
              <a:t>Venues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the vast majority of districts are grouped in the same cluster. This shows us that the city of São Paulo presents a certain </a:t>
            </a:r>
            <a:r>
              <a:rPr lang="en-US" b="1" dirty="0"/>
              <a:t>homogeneity </a:t>
            </a:r>
            <a:r>
              <a:rPr lang="en-US" dirty="0"/>
              <a:t>in the </a:t>
            </a:r>
            <a:r>
              <a:rPr lang="en-US" b="1" dirty="0"/>
              <a:t>distribution</a:t>
            </a:r>
            <a:r>
              <a:rPr lang="en-US" dirty="0"/>
              <a:t> of its </a:t>
            </a:r>
            <a:r>
              <a:rPr lang="en-US" b="1" dirty="0"/>
              <a:t>establishments</a:t>
            </a:r>
            <a:r>
              <a:rPr lang="en-US" dirty="0"/>
              <a:t> among the main neighborhoods.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 err="1"/>
              <a:t>Rental</a:t>
            </a:r>
            <a:r>
              <a:rPr lang="pt-BR" b="1" dirty="0"/>
              <a:t> </a:t>
            </a:r>
            <a:r>
              <a:rPr lang="pt-BR" b="1" dirty="0" err="1"/>
              <a:t>Prices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It was noticed that the closer the district is to the geographic coordinates of the central point of the city of São Paulo, the higher the rent values.</a:t>
            </a:r>
            <a:endParaRPr dirty="0"/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8999">
              <a:schemeClr val="accent2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4294967295"/>
          </p:nvPr>
        </p:nvSpPr>
        <p:spPr>
          <a:xfrm>
            <a:off x="488340" y="403915"/>
            <a:ext cx="8538702" cy="3987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Finally, young </a:t>
            </a:r>
            <a:r>
              <a:rPr lang="en-US" b="1" dirty="0">
                <a:solidFill>
                  <a:schemeClr val="bg1"/>
                </a:solidFill>
              </a:rPr>
              <a:t>people are moving to large centers </a:t>
            </a:r>
            <a:r>
              <a:rPr lang="en-US" dirty="0"/>
              <a:t>in search of </a:t>
            </a:r>
            <a:r>
              <a:rPr lang="en-US" b="1" dirty="0">
                <a:solidFill>
                  <a:schemeClr val="bg1"/>
                </a:solidFill>
              </a:rPr>
              <a:t>opportunities</a:t>
            </a:r>
            <a:r>
              <a:rPr lang="en-US" dirty="0"/>
              <a:t> and new businesses. 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For this reason, people can gain </a:t>
            </a:r>
            <a:r>
              <a:rPr lang="en-US" b="1" dirty="0">
                <a:solidFill>
                  <a:schemeClr val="bg1"/>
                </a:solidFill>
              </a:rPr>
              <a:t>power of choice </a:t>
            </a:r>
            <a:r>
              <a:rPr lang="en-US" dirty="0"/>
              <a:t>when they can access data across platforms. </a:t>
            </a:r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Provide major </a:t>
            </a:r>
            <a:r>
              <a:rPr lang="en-US" b="1" dirty="0">
                <a:solidFill>
                  <a:schemeClr val="bg1"/>
                </a:solidFill>
              </a:rPr>
              <a:t>city managers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entrepreneurs </a:t>
            </a:r>
            <a:r>
              <a:rPr lang="en-US" dirty="0"/>
              <a:t>to support them in decisions and </a:t>
            </a:r>
            <a:r>
              <a:rPr lang="en-US" b="1" dirty="0">
                <a:solidFill>
                  <a:schemeClr val="bg1"/>
                </a:solidFill>
              </a:rPr>
              <a:t>future investments</a:t>
            </a:r>
            <a:r>
              <a:rPr lang="en-US" dirty="0"/>
              <a:t>.</a:t>
            </a:r>
            <a:endParaRPr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4000">
              <a:srgbClr val="E8C4EC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51" name="Google Shape;351;p38"/>
          <p:cNvSpPr txBox="1">
            <a:spLocks noGrp="1"/>
          </p:cNvSpPr>
          <p:nvPr>
            <p:ph type="ctrTitle" idx="4294967295"/>
          </p:nvPr>
        </p:nvSpPr>
        <p:spPr>
          <a:xfrm>
            <a:off x="1275150" y="2128900"/>
            <a:ext cx="6593700" cy="39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THANKS!</a:t>
            </a:r>
            <a:endParaRPr sz="2400" dirty="0"/>
          </a:p>
        </p:txBody>
      </p:sp>
      <p:sp>
        <p:nvSpPr>
          <p:cNvPr id="352" name="Google Shape;352;p38"/>
          <p:cNvSpPr txBox="1">
            <a:spLocks noGrp="1"/>
          </p:cNvSpPr>
          <p:nvPr>
            <p:ph type="subTitle" idx="4294967295"/>
          </p:nvPr>
        </p:nvSpPr>
        <p:spPr>
          <a:xfrm>
            <a:off x="1275150" y="2562324"/>
            <a:ext cx="6593700" cy="10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Carolina </a:t>
            </a:r>
            <a:r>
              <a:rPr lang="pt-BR" b="1" dirty="0" err="1">
                <a:latin typeface="Open Sans"/>
                <a:ea typeface="Open Sans"/>
                <a:cs typeface="Open Sans"/>
                <a:sym typeface="Open Sans"/>
              </a:rPr>
              <a:t>Martão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find me at: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" dirty="0" err="1"/>
              <a:t>carolmartao</a:t>
            </a:r>
            <a:r>
              <a:rPr lang="en" dirty="0"/>
              <a:t> on GitHub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28588" dist="19050" dir="5400000" algn="bl" rotWithShape="0">
              <a:schemeClr val="dk1">
                <a:alpha val="2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4294967295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Where?</a:t>
            </a:r>
            <a:endParaRPr dirty="0"/>
          </a:p>
        </p:txBody>
      </p:sp>
      <p:sp>
        <p:nvSpPr>
          <p:cNvPr id="197" name="Google Shape;197;p29"/>
          <p:cNvSpPr/>
          <p:nvPr/>
        </p:nvSpPr>
        <p:spPr>
          <a:xfrm>
            <a:off x="2890575" y="3390388"/>
            <a:ext cx="6525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São Paulo</a:t>
            </a:r>
            <a:endParaRPr sz="8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03" name="Google Shape;203;p29"/>
          <p:cNvGrpSpPr/>
          <p:nvPr/>
        </p:nvGrpSpPr>
        <p:grpSpPr>
          <a:xfrm>
            <a:off x="2890575" y="3722492"/>
            <a:ext cx="122400" cy="172783"/>
            <a:chOff x="1628475" y="1466017"/>
            <a:chExt cx="122400" cy="172783"/>
          </a:xfrm>
        </p:grpSpPr>
        <p:sp>
          <p:nvSpPr>
            <p:cNvPr id="204" name="Google Shape;204;p29"/>
            <p:cNvSpPr/>
            <p:nvPr/>
          </p:nvSpPr>
          <p:spPr>
            <a:xfrm>
              <a:off x="1628475" y="1595600"/>
              <a:ext cx="122400" cy="43200"/>
            </a:xfrm>
            <a:prstGeom prst="ellipse">
              <a:avLst/>
            </a:prstGeom>
            <a:solidFill>
              <a:srgbClr val="08153D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5" name="Google Shape;205;p29"/>
            <p:cNvCxnSpPr/>
            <p:nvPr/>
          </p:nvCxnSpPr>
          <p:spPr>
            <a:xfrm>
              <a:off x="1689675" y="1466017"/>
              <a:ext cx="0" cy="15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BC0E1F-721E-A64E-B066-CC2E68469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700" y="1200150"/>
            <a:ext cx="7394884" cy="2733900"/>
          </a:xfrm>
        </p:spPr>
        <p:txBody>
          <a:bodyPr/>
          <a:lstStyle/>
          <a:p>
            <a:r>
              <a:rPr lang="en-US" dirty="0"/>
              <a:t>São Paulo is the </a:t>
            </a:r>
            <a:r>
              <a:rPr lang="en-US" b="1" dirty="0"/>
              <a:t>foremost industrial </a:t>
            </a:r>
            <a:r>
              <a:rPr lang="en-US" b="1" dirty="0" err="1"/>
              <a:t>centre</a:t>
            </a:r>
            <a:r>
              <a:rPr lang="en-US" dirty="0"/>
              <a:t> in Latin America;</a:t>
            </a:r>
          </a:p>
          <a:p>
            <a:r>
              <a:rPr lang="en-US" dirty="0"/>
              <a:t>The city sits in a shallow basin with </a:t>
            </a:r>
            <a:r>
              <a:rPr lang="en-US" b="1" dirty="0"/>
              <a:t>low mountains</a:t>
            </a:r>
            <a:r>
              <a:rPr lang="en-US" dirty="0"/>
              <a:t> to the west;</a:t>
            </a:r>
          </a:p>
          <a:p>
            <a:r>
              <a:rPr lang="en-US" dirty="0"/>
              <a:t>The city of São Paulo proper had a population of </a:t>
            </a:r>
            <a:r>
              <a:rPr lang="en-US" b="1" dirty="0"/>
              <a:t>more than 10 million</a:t>
            </a:r>
            <a:r>
              <a:rPr lang="en-US" dirty="0"/>
              <a:t>, and the metropolitan region had soared to about 19 million inhabitants;</a:t>
            </a:r>
          </a:p>
          <a:p>
            <a:r>
              <a:rPr lang="en-US" dirty="0"/>
              <a:t>Area city, </a:t>
            </a:r>
            <a:r>
              <a:rPr lang="en-US" b="1" dirty="0"/>
              <a:t>576 square miles </a:t>
            </a:r>
            <a:r>
              <a:rPr lang="en-US" dirty="0"/>
              <a:t>(1,493 square km).</a:t>
            </a:r>
          </a:p>
          <a:p>
            <a:endParaRPr lang="en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 idx="4294967295"/>
          </p:nvPr>
        </p:nvSpPr>
        <p:spPr>
          <a:xfrm>
            <a:off x="2194950" y="4079400"/>
            <a:ext cx="4754100" cy="39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I selected 74 most famous boroughs to explore!</a:t>
            </a:r>
            <a:endParaRPr dirty="0"/>
          </a:p>
        </p:txBody>
      </p:sp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Problem</a:t>
            </a:r>
            <a:endParaRPr dirty="0"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890700" y="1008764"/>
            <a:ext cx="7827998" cy="26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São Paulo has a </a:t>
            </a:r>
            <a:r>
              <a:rPr lang="en-US" b="1" dirty="0"/>
              <a:t>high population density </a:t>
            </a:r>
            <a:r>
              <a:rPr lang="en-US" dirty="0"/>
              <a:t>and crowded cities tends to receive a lot of shops and social areas. 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Workforce point of view:</a:t>
            </a:r>
            <a:r>
              <a:rPr lang="en-US" dirty="0"/>
              <a:t> </a:t>
            </a:r>
          </a:p>
          <a:p>
            <a:pPr lvl="1"/>
            <a:r>
              <a:rPr lang="en-US" b="1" u="sng" dirty="0"/>
              <a:t>lower rental cost </a:t>
            </a:r>
          </a:p>
          <a:p>
            <a:pPr lvl="1"/>
            <a:r>
              <a:rPr lang="en-US" b="1" u="sng" dirty="0"/>
              <a:t>social places density </a:t>
            </a:r>
            <a:r>
              <a:rPr lang="en-US" dirty="0"/>
              <a:t>(venues) </a:t>
            </a:r>
          </a:p>
          <a:p>
            <a:pPr lvl="1"/>
            <a:r>
              <a:rPr lang="en-US" dirty="0"/>
              <a:t>locations </a:t>
            </a:r>
            <a:r>
              <a:rPr lang="en-US" b="1" u="sng" dirty="0"/>
              <a:t>as close to downtown</a:t>
            </a:r>
            <a:r>
              <a:rPr lang="en-US" dirty="0"/>
              <a:t> as possible</a:t>
            </a:r>
            <a:endParaRPr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64000">
              <a:srgbClr val="E8C4EC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ctrTitle" idx="4294967295"/>
          </p:nvPr>
        </p:nvSpPr>
        <p:spPr>
          <a:xfrm>
            <a:off x="1628475" y="2040550"/>
            <a:ext cx="588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BIG CONCEPT</a:t>
            </a:r>
            <a:endParaRPr sz="6000" dirty="0"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4294967295"/>
          </p:nvPr>
        </p:nvSpPr>
        <p:spPr>
          <a:xfrm>
            <a:off x="1032130" y="3447121"/>
            <a:ext cx="707959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Create a Map and charts in order to place where the rental prices are and how each borough is clustered according to the venue density</a:t>
            </a:r>
            <a:endParaRPr dirty="0"/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Ingestion </a:t>
            </a:r>
            <a:endParaRPr dirty="0"/>
          </a:p>
        </p:txBody>
      </p:sp>
      <p:sp>
        <p:nvSpPr>
          <p:cNvPr id="241" name="Google Shape;241;p32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42" name="Google Shape;242;p32"/>
          <p:cNvGrpSpPr/>
          <p:nvPr/>
        </p:nvGrpSpPr>
        <p:grpSpPr>
          <a:xfrm>
            <a:off x="1087525" y="1421625"/>
            <a:ext cx="1834900" cy="2315200"/>
            <a:chOff x="1083025" y="1574025"/>
            <a:chExt cx="1834900" cy="2315200"/>
          </a:xfrm>
        </p:grpSpPr>
        <p:sp>
          <p:nvSpPr>
            <p:cNvPr id="243" name="Google Shape;243;p32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IBGE</a:t>
              </a:r>
              <a:endParaRPr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Geospatial Data</a:t>
              </a:r>
              <a:endParaRPr sz="10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45" name="Google Shape;245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>
                <a:lnSpc>
                  <a:spcPct val="115000"/>
                </a:lnSpc>
                <a:spcAft>
                  <a:spcPts val="1600"/>
                </a:spcAft>
              </a:pPr>
              <a:r>
                <a:rPr lang="en-US" sz="800" dirty="0">
                  <a:solidFill>
                    <a:schemeClr val="dk1"/>
                  </a:solidFill>
                  <a:latin typeface="Open Sans Light"/>
                  <a:cs typeface="Open Sans Light"/>
                </a:rPr>
                <a:t>The .csv file has coordinates of all cities from Brazil. First, I cleaned the data and reduced it to data only from São Paulo city</a:t>
              </a:r>
              <a:endParaRPr sz="800" dirty="0">
                <a:solidFill>
                  <a:schemeClr val="dk1"/>
                </a:solidFill>
                <a:latin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246" name="Google Shape;246;p3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7" name="Google Shape;247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32"/>
          <p:cNvGrpSpPr/>
          <p:nvPr/>
        </p:nvGrpSpPr>
        <p:grpSpPr>
          <a:xfrm>
            <a:off x="2796474" y="1421625"/>
            <a:ext cx="1834900" cy="2315200"/>
            <a:chOff x="1083025" y="1574025"/>
            <a:chExt cx="1834900" cy="2315200"/>
          </a:xfrm>
        </p:grpSpPr>
        <p:sp>
          <p:nvSpPr>
            <p:cNvPr id="250" name="Google Shape;250;p32"/>
            <p:cNvSpPr txBox="1"/>
            <p:nvPr/>
          </p:nvSpPr>
          <p:spPr>
            <a:xfrm>
              <a:off x="1222257" y="1574025"/>
              <a:ext cx="979927" cy="240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Foursquare API</a:t>
              </a:r>
              <a:endParaRPr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51" name="Google Shape;251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Venues Data</a:t>
              </a:r>
              <a:endParaRPr sz="10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52" name="Google Shape;252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>
                <a:lnSpc>
                  <a:spcPct val="115000"/>
                </a:lnSpc>
                <a:spcAft>
                  <a:spcPts val="1600"/>
                </a:spcAft>
              </a:pPr>
              <a:r>
                <a:rPr lang="en-US" sz="8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Venues data were obtained from Foursquare API, to explore restaurants, hotels, stores, their type and location in every borough</a:t>
              </a:r>
            </a:p>
            <a:p>
              <a:pPr lvl="0">
                <a:lnSpc>
                  <a:spcPct val="115000"/>
                </a:lnSpc>
                <a:spcAft>
                  <a:spcPts val="1600"/>
                </a:spcAft>
              </a:pPr>
              <a:endParaRPr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253" name="Google Shape;253;p3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4" name="Google Shape;254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32"/>
          <p:cNvGrpSpPr/>
          <p:nvPr/>
        </p:nvGrpSpPr>
        <p:grpSpPr>
          <a:xfrm>
            <a:off x="4508319" y="1421264"/>
            <a:ext cx="1834900" cy="2789228"/>
            <a:chOff x="1083025" y="1574375"/>
            <a:chExt cx="1834900" cy="2789228"/>
          </a:xfrm>
        </p:grpSpPr>
        <p:sp>
          <p:nvSpPr>
            <p:cNvPr id="257" name="Google Shape;257;p32"/>
            <p:cNvSpPr txBox="1"/>
            <p:nvPr/>
          </p:nvSpPr>
          <p:spPr>
            <a:xfrm>
              <a:off x="1215700" y="1574375"/>
              <a:ext cx="979926" cy="240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Web Pages</a:t>
              </a:r>
              <a:endParaRPr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58" name="Google Shape;258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Rental Prices</a:t>
              </a:r>
              <a:endParaRPr sz="10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59" name="Google Shape;259;p32"/>
            <p:cNvSpPr txBox="1"/>
            <p:nvPr/>
          </p:nvSpPr>
          <p:spPr>
            <a:xfrm>
              <a:off x="1215700" y="3151824"/>
              <a:ext cx="1545600" cy="12117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>
                <a:lnSpc>
                  <a:spcPct val="115000"/>
                </a:lnSpc>
                <a:spcAft>
                  <a:spcPts val="1600"/>
                </a:spcAft>
              </a:pPr>
              <a:r>
                <a:rPr lang="en-US" sz="8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It’s  a challenge to find public data Sometimes, you must set-up your own data tables . In this case, I collected latest House Rental Prices Averages from web pages.</a:t>
              </a:r>
              <a:endParaRPr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260" name="Google Shape;260;p3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1" name="Google Shape;261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32"/>
          <p:cNvGrpSpPr/>
          <p:nvPr/>
        </p:nvGrpSpPr>
        <p:grpSpPr>
          <a:xfrm>
            <a:off x="6221583" y="1378399"/>
            <a:ext cx="2073801" cy="2350941"/>
            <a:chOff x="1083025" y="1531521"/>
            <a:chExt cx="2073801" cy="2350941"/>
          </a:xfrm>
        </p:grpSpPr>
        <p:sp>
          <p:nvSpPr>
            <p:cNvPr id="264" name="Google Shape;264;p32"/>
            <p:cNvSpPr txBox="1"/>
            <p:nvPr/>
          </p:nvSpPr>
          <p:spPr>
            <a:xfrm>
              <a:off x="1083025" y="1531521"/>
              <a:ext cx="1095758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Important Considerations</a:t>
              </a:r>
              <a:endParaRPr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265" name="Google Shape;265;p32"/>
            <p:cNvSpPr txBox="1"/>
            <p:nvPr/>
          </p:nvSpPr>
          <p:spPr>
            <a:xfrm>
              <a:off x="1322027" y="2618825"/>
              <a:ext cx="1834799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Standard Apartment for Rent</a:t>
              </a:r>
              <a:endParaRPr sz="1000" dirty="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66" name="Google Shape;266;p32"/>
            <p:cNvSpPr txBox="1"/>
            <p:nvPr/>
          </p:nvSpPr>
          <p:spPr>
            <a:xfrm>
              <a:off x="1322027" y="3145062"/>
              <a:ext cx="1834798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>
                <a:lnSpc>
                  <a:spcPct val="115000"/>
                </a:lnSpc>
                <a:spcAft>
                  <a:spcPts val="1600"/>
                </a:spcAft>
              </a:pPr>
              <a:r>
                <a:rPr lang="en-US" sz="800" dirty="0">
                  <a:solidFill>
                    <a:schemeClr val="dk1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It was considered a standard apartment for rental, as it follows: until 1-2 bedrooms, 1 garage, 70 m2. It was chosen because the focus is on early professional necessity</a:t>
              </a:r>
              <a:endParaRPr sz="8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cxnSp>
          <p:nvCxnSpPr>
            <p:cNvPr id="267" name="Google Shape;267;p3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" name="Google Shape;268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ctrTitle"/>
          </p:nvPr>
        </p:nvSpPr>
        <p:spPr>
          <a:xfrm>
            <a:off x="685800" y="729176"/>
            <a:ext cx="7772400" cy="10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685800" y="1853203"/>
            <a:ext cx="7772400" cy="15917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>
              <a:buFont typeface="Wingdings" pitchFamily="2" charset="2"/>
              <a:buChar char="v"/>
            </a:pPr>
            <a:r>
              <a:rPr lang="en-US" dirty="0"/>
              <a:t>This project uses some </a:t>
            </a:r>
            <a:r>
              <a:rPr lang="en-US" b="1" u="sng" dirty="0"/>
              <a:t>data science powers </a:t>
            </a:r>
            <a:r>
              <a:rPr lang="en-US" dirty="0"/>
              <a:t>to generate a few most promising boroughs </a:t>
            </a:r>
          </a:p>
          <a:p>
            <a:pPr marL="0" lvl="0" indent="0"/>
            <a:endParaRPr lang="en-US" b="1" dirty="0"/>
          </a:p>
          <a:p>
            <a:pPr marL="0" lvl="0" indent="0"/>
            <a:r>
              <a:rPr lang="en-US" b="1" dirty="0"/>
              <a:t>Best possible final location can be chosen by workers!</a:t>
            </a:r>
            <a:endParaRPr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548700" y="354712"/>
            <a:ext cx="8046600" cy="49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Data</a:t>
            </a:r>
            <a:endParaRPr dirty="0"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343;p37">
            <a:extLst>
              <a:ext uri="{FF2B5EF4-FFF2-40B4-BE49-F238E27FC236}">
                <a16:creationId xmlns:a16="http://schemas.microsoft.com/office/drawing/2014/main" id="{03F68773-BE49-F340-8D5D-DB1C84D12FE6}"/>
              </a:ext>
            </a:extLst>
          </p:cNvPr>
          <p:cNvSpPr txBox="1">
            <a:spLocks/>
          </p:cNvSpPr>
          <p:nvPr/>
        </p:nvSpPr>
        <p:spPr>
          <a:xfrm>
            <a:off x="548700" y="1258011"/>
            <a:ext cx="1948500" cy="2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⬩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◇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●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○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pen Sans Light"/>
              <a:buChar char="■"/>
              <a:defRPr sz="2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 Light"/>
              <a:buNone/>
            </a:pPr>
            <a:r>
              <a:rPr lang="en-US" sz="1400" b="1" dirty="0"/>
              <a:t>Main components:</a:t>
            </a:r>
          </a:p>
          <a:p>
            <a:pPr marL="0" indent="0">
              <a:buFont typeface="Open Sans Light"/>
              <a:buNone/>
            </a:pPr>
            <a:r>
              <a:rPr lang="en-US" sz="1400" dirty="0"/>
              <a:t>Borough, </a:t>
            </a:r>
          </a:p>
          <a:p>
            <a:pPr marL="0" indent="0">
              <a:buFont typeface="Open Sans Light"/>
              <a:buNone/>
            </a:pPr>
            <a:r>
              <a:rPr lang="en-US" sz="1400" dirty="0"/>
              <a:t>Average Rental prices,</a:t>
            </a:r>
          </a:p>
          <a:p>
            <a:pPr marL="0" indent="0">
              <a:buFont typeface="Open Sans Light"/>
              <a:buNone/>
            </a:pPr>
            <a:r>
              <a:rPr lang="en-US" sz="1400" dirty="0"/>
              <a:t>Latitude and </a:t>
            </a:r>
          </a:p>
          <a:p>
            <a:pPr marL="0" indent="0">
              <a:buFont typeface="Open Sans Light"/>
              <a:buNone/>
            </a:pPr>
            <a:r>
              <a:rPr lang="en-US" sz="1400" dirty="0"/>
              <a:t>Longitude </a:t>
            </a:r>
          </a:p>
          <a:p>
            <a:pPr marL="0" indent="0">
              <a:buFont typeface="Open Sans Light"/>
              <a:buNone/>
            </a:pPr>
            <a:r>
              <a:rPr lang="en-US" sz="1400" dirty="0"/>
              <a:t>of São Paulo City</a:t>
            </a: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70F5A30F-C84A-584E-8B9C-85C61DB9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725" y="1645389"/>
            <a:ext cx="5911575" cy="18527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rsino template">
  <a:themeElements>
    <a:clrScheme name="Custom 347">
      <a:dk1>
        <a:srgbClr val="08153D"/>
      </a:dk1>
      <a:lt1>
        <a:srgbClr val="FFFFFF"/>
      </a:lt1>
      <a:dk2>
        <a:srgbClr val="6E8097"/>
      </a:dk2>
      <a:lt2>
        <a:srgbClr val="F1F3F5"/>
      </a:lt2>
      <a:accent1>
        <a:srgbClr val="1A80F9"/>
      </a:accent1>
      <a:accent2>
        <a:srgbClr val="7CB8F9"/>
      </a:accent2>
      <a:accent3>
        <a:srgbClr val="C4CCEC"/>
      </a:accent3>
      <a:accent4>
        <a:srgbClr val="23AED6"/>
      </a:accent4>
      <a:accent5>
        <a:srgbClr val="00AB5B"/>
      </a:accent5>
      <a:accent6>
        <a:srgbClr val="C6DC5D"/>
      </a:accent6>
      <a:hlink>
        <a:srgbClr val="14427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620</Words>
  <Application>Microsoft Macintosh PowerPoint</Application>
  <PresentationFormat>On-screen Show (16:9)</PresentationFormat>
  <Paragraphs>92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Arial</vt:lpstr>
      <vt:lpstr>Open Sans SemiBold</vt:lpstr>
      <vt:lpstr>Wingdings</vt:lpstr>
      <vt:lpstr>Lexend Deca</vt:lpstr>
      <vt:lpstr>Open Sans Light</vt:lpstr>
      <vt:lpstr>Open Sans</vt:lpstr>
      <vt:lpstr>Orsino template</vt:lpstr>
      <vt:lpstr>São Paulo City | Average Rental Prices &amp; Venues Analysis </vt:lpstr>
      <vt:lpstr>Where?</vt:lpstr>
      <vt:lpstr>Context</vt:lpstr>
      <vt:lpstr>I selected 74 most famous boroughs to explore!</vt:lpstr>
      <vt:lpstr>Business Problem</vt:lpstr>
      <vt:lpstr>BIG CONCEPT</vt:lpstr>
      <vt:lpstr>Data Ingestion </vt:lpstr>
      <vt:lpstr>1. Methodology</vt:lpstr>
      <vt:lpstr>Master Data</vt:lpstr>
      <vt:lpstr>Foursquare Venues</vt:lpstr>
      <vt:lpstr>Itaim and Higienópolis boroughs reached the 100 limit of venues!</vt:lpstr>
      <vt:lpstr>K-means algorithm</vt:lpstr>
      <vt:lpstr>PowerPoint Presentation</vt:lpstr>
      <vt:lpstr>PowerPoint Presentation</vt:lpstr>
      <vt:lpstr>PowerPoint Presentation</vt:lpstr>
      <vt:lpstr>IN TWO OR THREE COLUMNS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São Paulo City | Average Rental Prices &amp; Venues Analysis </dc:title>
  <cp:lastModifiedBy>Carolina Martao</cp:lastModifiedBy>
  <cp:revision>18</cp:revision>
  <dcterms:modified xsi:type="dcterms:W3CDTF">2021-06-21T16:49:29Z</dcterms:modified>
</cp:coreProperties>
</file>